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750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46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35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52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189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482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9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45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24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65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01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1DBCE5F-3A6D-4584-8073-B6EA84FC09D2}" type="datetimeFigureOut">
              <a:rPr lang="pt-BR" smtClean="0"/>
              <a:t>22/12/2023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CDBF4F3-5677-4FF2-8FC9-36FFCB45E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359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9BA3D-A21E-46E9-9B86-A09C1FE05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555144"/>
            <a:ext cx="8991600" cy="1645920"/>
          </a:xfrm>
        </p:spPr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 Contratos e a Nova Lei de Licitações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649E2D-543E-4078-A8B2-BBD3F3F44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1363" y="2523744"/>
            <a:ext cx="8489274" cy="1239894"/>
          </a:xfrm>
        </p:spPr>
        <p:txBody>
          <a:bodyPr>
            <a:normAutofit/>
          </a:bodyPr>
          <a:lstStyle/>
          <a:p>
            <a:r>
              <a:rPr lang="pt-BR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de Estado de Gestão e Recursos Humanos – SEGER</a:t>
            </a:r>
          </a:p>
          <a:p>
            <a:r>
              <a:rPr lang="pt-BR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Subsecretaria de Estado de Gestão e Recursos Humanos - SUBAD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F22FE9A-2886-449D-BD1E-6AE541C7D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5934" y="220134"/>
            <a:ext cx="2091267" cy="199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673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C5484-CCC1-4887-AA5C-778F55D7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 inovações e mudanças relevantes trazidas pelo recente Decreto de Contratos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FCD7D3-2A53-486A-9B91-1558ACA7A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DA ORDEM CRONOLÓGICA DO DEVER DE PAGAMENTO</a:t>
            </a:r>
          </a:p>
          <a:p>
            <a:pPr marL="0" indent="0" algn="just">
              <a:buNone/>
            </a:pPr>
            <a:r>
              <a:rPr lang="pt-BR" dirty="0"/>
              <a:t>Art. 37. A ordem cronológica terá como referência, para efeito de inclusão do crédito na sequência de pagamentos, </a:t>
            </a:r>
            <a:r>
              <a:rPr lang="pt-BR" b="1" dirty="0"/>
              <a:t>a data do vencimento da obrigação</a:t>
            </a:r>
            <a:r>
              <a:rPr lang="pt-BR" dirty="0"/>
              <a:t>, conforme indicada na alínea “e”, inciso I, do art. 31 e no inciso II do art. 32, deste Decreto.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Art. 32. Em se tratando de compras, o objeto do contrato será recebido: 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 - definitivamente, pelo gestor ou comissão designada, mediante termo detalhado que comprove o atendimento das exigências contratuais, e posterior encaminhamento para pagamento,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indicando expressamente a data do vencimento da obrigação.</a:t>
            </a:r>
          </a:p>
        </p:txBody>
      </p:sp>
    </p:spTree>
    <p:extLst>
      <p:ext uri="{BB962C8B-B14F-4D97-AF65-F5344CB8AC3E}">
        <p14:creationId xmlns:p14="http://schemas.microsoft.com/office/powerpoint/2010/main" val="743343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C5484-CCC1-4887-AA5C-778F55D7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 inovações e mudanças relevantes trazidas pelo recente Decreto de Contratos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FCD7D3-2A53-486A-9B91-1558ACA7A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PRAZO DE VIGÊNCIA – CONTRATO POR ESCOPO</a:t>
            </a:r>
          </a:p>
          <a:p>
            <a:pPr marL="0" indent="0" algn="just">
              <a:buNone/>
            </a:pPr>
            <a:r>
              <a:rPr lang="pt-BR" dirty="0"/>
              <a:t>Art. 25. Na contratação por escopo, o prazo de vigência será automaticamente prorrogado quando seu objeto não for concluído no período firmado no contrato.</a:t>
            </a:r>
          </a:p>
          <a:p>
            <a:pPr marL="0" indent="0" algn="just">
              <a:buNone/>
            </a:pPr>
            <a:r>
              <a:rPr lang="pt-BR" dirty="0"/>
              <a:t>§ 1º A prorrogação automática deverá ser registrada por apostilamento e instruída com a exposição das justificativas e o novo cronograma de execução e de desembolso, ainda que posteriormente ao termo final do período original de vigência do contrato. 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72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640C58BE-48A5-4484-A522-F80E0C1B2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887" y="1714500"/>
            <a:ext cx="56102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67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EBA4C6-E56E-4140-BE09-E9887429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Principais tópicos da conversa: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9A0805-F8E1-49D7-AFA6-2439BBFC6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✅ Orientações sobre o envio de contratos para o PNCP (Portal Nacional de Contratações Públicas).</a:t>
            </a: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✅ Conheça o novo padrão de numeração de contratos adotado pelo Governo do Estado para o ano de 2024.</a:t>
            </a: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✅ Conheça as inovações e mudanças relevantes trazidas pelo recente Decreto de Contratos.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9171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D7D01-8FB8-4391-99C3-D7E77D0C5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envio de contratos para o PNCP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4A75DE-27E8-4265-903F-3A1D10908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6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b="1" i="0" dirty="0">
                <a:solidFill>
                  <a:srgbClr val="333333"/>
                </a:solidFill>
                <a:effectLst/>
                <a:latin typeface="rawline"/>
              </a:rPr>
              <a:t>DECRETO Nº 5545-R/2023</a:t>
            </a:r>
          </a:p>
          <a:p>
            <a:pPr marL="0" indent="0" algn="just">
              <a:buNone/>
            </a:pPr>
            <a:r>
              <a:rPr lang="pt-BR" dirty="0"/>
              <a:t>Art. 4º A divulgação no Portal Nacional de Contratações Públicas - PNCP é condição indispensável para a eficácia do contrato e de seus aditamentos e deverá ocorrer nos seguintes prazos, contados da data de sua assinatura:</a:t>
            </a:r>
          </a:p>
          <a:p>
            <a:pPr marL="0" indent="0" algn="just">
              <a:buNone/>
            </a:pPr>
            <a:r>
              <a:rPr lang="pt-BR" dirty="0"/>
              <a:t>I - 20 (vinte) dias úteis, no caso de licitação; e</a:t>
            </a:r>
          </a:p>
          <a:p>
            <a:pPr marL="0" indent="0" algn="just">
              <a:buNone/>
            </a:pPr>
            <a:r>
              <a:rPr lang="pt-BR" dirty="0"/>
              <a:t>II - 10 (dez) dias úteis, no caso de contratação direta.</a:t>
            </a:r>
          </a:p>
          <a:p>
            <a:pPr marL="0" indent="0" algn="just">
              <a:buNone/>
            </a:pPr>
            <a:r>
              <a:rPr lang="pt-BR" dirty="0"/>
              <a:t>Parágrafo único. Na hipótese de inviabilidade técnica de publicação no PNCP, a publicação de que trata o caput deverá ocorrer no Diário Oficial do Estado - DIO/ES.</a:t>
            </a:r>
          </a:p>
        </p:txBody>
      </p:sp>
    </p:spTree>
    <p:extLst>
      <p:ext uri="{BB962C8B-B14F-4D97-AF65-F5344CB8AC3E}">
        <p14:creationId xmlns:p14="http://schemas.microsoft.com/office/powerpoint/2010/main" val="109616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D7D01-8FB8-4391-99C3-D7E77D0C5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envio de contratos para o PNCP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4A75DE-27E8-4265-903F-3A1D10908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600" b="1" i="0" dirty="0">
                <a:solidFill>
                  <a:srgbClr val="333333"/>
                </a:solidFill>
                <a:effectLst/>
                <a:latin typeface="rawline"/>
              </a:rPr>
              <a:t>Publicador de Contratos no PNCP</a:t>
            </a:r>
          </a:p>
          <a:p>
            <a:pPr marL="0" indent="0" algn="just">
              <a:buNone/>
            </a:pPr>
            <a:r>
              <a:rPr lang="pt-BR" dirty="0"/>
              <a:t>O Publicador de Contratos é uma solução desenvolvida pelo Ministério da Economia (ME), em parceria com o Sebrae, que possibilita aos órgãos e entidades não integrantes do Sistema de Serviços Gerais (</a:t>
            </a:r>
            <a:r>
              <a:rPr lang="pt-BR" dirty="0" err="1"/>
              <a:t>Sisg</a:t>
            </a:r>
            <a:r>
              <a:rPr lang="pt-BR" dirty="0"/>
              <a:t>) divulgar seus contratos e eventuais substitutos no PNCP, em atendimento à nova lei de licitações e contratos (Lei nº 14.133/2021).</a:t>
            </a:r>
          </a:p>
          <a:p>
            <a:pPr marL="0" indent="0" algn="just">
              <a:buNone/>
            </a:pPr>
            <a:r>
              <a:rPr lang="pt-BR" dirty="0"/>
              <a:t>A ferramenta ocupa uma importante lacuna para que estados, municípios e órgãos dos poderes judiciário e legislativo publiquem seus contratos ou empenhos com força de contrato no Portal Nacional de Contratações Públicas (PNCP) de forma simples e gratuita, sem a necessidade de intermediários ou infraestrutura própria.</a:t>
            </a:r>
          </a:p>
          <a:p>
            <a:pPr marL="0" indent="0" algn="just">
              <a:buNone/>
            </a:pPr>
            <a:r>
              <a:rPr lang="pt-BR" dirty="0"/>
              <a:t>Para utilizá-la, basta ser cadastrado no Sistema Compras.gov.br.</a:t>
            </a:r>
          </a:p>
        </p:txBody>
      </p:sp>
    </p:spTree>
    <p:extLst>
      <p:ext uri="{BB962C8B-B14F-4D97-AF65-F5344CB8AC3E}">
        <p14:creationId xmlns:p14="http://schemas.microsoft.com/office/powerpoint/2010/main" val="10287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E6702-3029-40E4-A7BB-D371E9000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DBE6B8-EFD6-48EB-8B89-DE29F322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951274C-C11F-47D0-9C83-12355DEF65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734" r="118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428D84E7-3122-4728-AFD1-AE5D5431668E}"/>
              </a:ext>
            </a:extLst>
          </p:cNvPr>
          <p:cNvCxnSpPr/>
          <p:nvPr/>
        </p:nvCxnSpPr>
        <p:spPr>
          <a:xfrm flipH="1" flipV="1">
            <a:off x="9635066" y="260943"/>
            <a:ext cx="1092200" cy="922866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683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A9CEF-1F9E-4611-B78F-F44A71E54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novo padrão de numeração de contratos para o ano de 2024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A2C02A1-AD16-4BFD-814E-7B3FE465B0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954984"/>
              </p:ext>
            </p:extLst>
          </p:nvPr>
        </p:nvGraphicFramePr>
        <p:xfrm>
          <a:off x="2230438" y="2638425"/>
          <a:ext cx="7731124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781">
                  <a:extLst>
                    <a:ext uri="{9D8B030D-6E8A-4147-A177-3AD203B41FA5}">
                      <a16:colId xmlns:a16="http://schemas.microsoft.com/office/drawing/2014/main" val="1295647466"/>
                    </a:ext>
                  </a:extLst>
                </a:gridCol>
                <a:gridCol w="1932781">
                  <a:extLst>
                    <a:ext uri="{9D8B030D-6E8A-4147-A177-3AD203B41FA5}">
                      <a16:colId xmlns:a16="http://schemas.microsoft.com/office/drawing/2014/main" val="3178327611"/>
                    </a:ext>
                  </a:extLst>
                </a:gridCol>
                <a:gridCol w="1932781">
                  <a:extLst>
                    <a:ext uri="{9D8B030D-6E8A-4147-A177-3AD203B41FA5}">
                      <a16:colId xmlns:a16="http://schemas.microsoft.com/office/drawing/2014/main" val="751718173"/>
                    </a:ext>
                  </a:extLst>
                </a:gridCol>
                <a:gridCol w="1932781">
                  <a:extLst>
                    <a:ext uri="{9D8B030D-6E8A-4147-A177-3AD203B41FA5}">
                      <a16:colId xmlns:a16="http://schemas.microsoft.com/office/drawing/2014/main" val="3140483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213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001/2024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001/2024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001/2024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001/2024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9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002/2024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002/2024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002/2024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002/2024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15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003/2024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003/2024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003/2024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Contrato 003/2024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9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064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833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A9CEF-1F9E-4611-B78F-F44A71E54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novo padrão de numeração de contratos para o ano de 2024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9641187-19A6-4B59-AF38-499A4D1F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1" y="2409444"/>
            <a:ext cx="9160932" cy="310198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&lt;ano&gt;.&lt;</a:t>
            </a:r>
            <a:r>
              <a:rPr lang="pt-BR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NúmeroSequencial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&gt;.&lt;</a:t>
            </a:r>
            <a:r>
              <a:rPr lang="pt-BR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UGnoSigefes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&gt;.&lt;</a:t>
            </a:r>
            <a:r>
              <a:rPr lang="pt-BR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TipoDeInstrumento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indent="0" algn="ctr">
              <a:buNone/>
            </a:pPr>
            <a:r>
              <a:rPr lang="pt-BR" sz="36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2024.000001.28101.01</a:t>
            </a:r>
          </a:p>
          <a:p>
            <a:pPr marL="0" indent="0">
              <a:buNone/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2024.</a:t>
            </a:r>
          </a:p>
          <a:p>
            <a:pPr marL="0" indent="0">
              <a:buNone/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úmero sequencial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com 6 dígitos.</a:t>
            </a:r>
          </a:p>
          <a:p>
            <a:pPr marL="0" indent="0">
              <a:buNone/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 da UG: </a:t>
            </a:r>
            <a:r>
              <a:rPr lang="pt-B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Sigefes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 de Instrumento:</a:t>
            </a:r>
          </a:p>
          <a:p>
            <a:pPr marL="0" indent="0" algn="ctr">
              <a:buNone/>
            </a:pPr>
            <a:endParaRPr lang="pt-B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081B5C5B-F121-48B5-91AA-2241687FC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28844"/>
              </p:ext>
            </p:extLst>
          </p:nvPr>
        </p:nvGraphicFramePr>
        <p:xfrm>
          <a:off x="2946400" y="5326094"/>
          <a:ext cx="6472978" cy="113442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644706">
                  <a:extLst>
                    <a:ext uri="{9D8B030D-6E8A-4147-A177-3AD203B41FA5}">
                      <a16:colId xmlns:a16="http://schemas.microsoft.com/office/drawing/2014/main" val="830090916"/>
                    </a:ext>
                  </a:extLst>
                </a:gridCol>
                <a:gridCol w="5828272">
                  <a:extLst>
                    <a:ext uri="{9D8B030D-6E8A-4147-A177-3AD203B41FA5}">
                      <a16:colId xmlns:a16="http://schemas.microsoft.com/office/drawing/2014/main" val="3106720864"/>
                    </a:ext>
                  </a:extLst>
                </a:gridCol>
              </a:tblGrid>
              <a:tr h="213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0" dirty="0">
                          <a:effectLst/>
                        </a:rPr>
                        <a:t>Contrato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460545"/>
                  </a:ext>
                </a:extLst>
              </a:tr>
              <a:tr h="23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</a:rPr>
                        <a:t>Empenho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544603"/>
                  </a:ext>
                </a:extLst>
              </a:tr>
              <a:tr h="23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Carta Contrato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893292"/>
                  </a:ext>
                </a:extLst>
              </a:tr>
              <a:tr h="23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Ordem de Execução de Serviço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334728"/>
                  </a:ext>
                </a:extLst>
              </a:tr>
              <a:tr h="23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</a:rPr>
                        <a:t>Autorização de Compra/Ordem de Fornecimento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81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42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E6702-3029-40E4-A7BB-D371E9000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DBE6B8-EFD6-48EB-8B89-DE29F322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951274C-C11F-47D0-9C83-12355DEF65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734" r="118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428D84E7-3122-4728-AFD1-AE5D5431668E}"/>
              </a:ext>
            </a:extLst>
          </p:cNvPr>
          <p:cNvCxnSpPr/>
          <p:nvPr/>
        </p:nvCxnSpPr>
        <p:spPr>
          <a:xfrm flipH="1" flipV="1">
            <a:off x="9635066" y="260943"/>
            <a:ext cx="1092200" cy="922866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890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C5484-CCC1-4887-AA5C-778F55D7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 inovações e mudanças relevantes trazidas pelo recente Decreto de Contratos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FCD7D3-2A53-486A-9B91-1558ACA7A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GESTOR E FISCAL</a:t>
            </a:r>
          </a:p>
          <a:p>
            <a:pPr marL="0" indent="0" algn="just">
              <a:buNone/>
            </a:pPr>
            <a:r>
              <a:rPr lang="pt-BR" dirty="0"/>
              <a:t>Art. 6º A autoridade competente do órgão ou entidade contratante deverá designar o gestor e um ou mais fiscais para cada contrato, bem como seus substitutos, observando-se os requisitos estabelecidos pelo art. 7º da Lei Federal nº 14.133, de 2021. </a:t>
            </a:r>
          </a:p>
          <a:p>
            <a:pPr marL="0" indent="0" algn="just">
              <a:buNone/>
            </a:pPr>
            <a:r>
              <a:rPr lang="pt-BR" dirty="0"/>
              <a:t>§ 1º </a:t>
            </a:r>
            <a:r>
              <a:rPr lang="pt-BR" b="1" dirty="0"/>
              <a:t>Excepcionalmente</a:t>
            </a:r>
            <a:r>
              <a:rPr lang="pt-BR" dirty="0"/>
              <a:t>, as funções de gestor e de fiscal poderão recair sobre a mesma pessoa, somente nas hipóteses de contratações de baixo valor, compreendidas como aquelas previstas no art. 75, inciso II da Lei Federal 14.133, de 2021.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Art. 75. É dispensável a licitação: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(...)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II - para contratação que envolva valores inferiores a </a:t>
            </a:r>
            <a:r>
              <a:rPr lang="pt-BR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R$ 57.208,33 </a:t>
            </a:r>
            <a:r>
              <a:rPr lang="pt-BR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(cinquenta e sete mil duzentos e oito reais e trinta e três centavos), no caso de outros serviços e compras; 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1222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co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o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o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187</TotalTime>
  <Words>801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arial</vt:lpstr>
      <vt:lpstr>Calibri</vt:lpstr>
      <vt:lpstr>Gill Sans MT</vt:lpstr>
      <vt:lpstr>rawline</vt:lpstr>
      <vt:lpstr>Pacote</vt:lpstr>
      <vt:lpstr>Os Contratos e a Nova Lei de Licitações</vt:lpstr>
      <vt:lpstr>Principais tópicos da conversa:</vt:lpstr>
      <vt:lpstr>envio de contratos para o PNCP</vt:lpstr>
      <vt:lpstr>envio de contratos para o PNCP</vt:lpstr>
      <vt:lpstr>Apresentação do PowerPoint</vt:lpstr>
      <vt:lpstr>novo padrão de numeração de contratos para o ano de 2024</vt:lpstr>
      <vt:lpstr>novo padrão de numeração de contratos para o ano de 2024</vt:lpstr>
      <vt:lpstr>Apresentação do PowerPoint</vt:lpstr>
      <vt:lpstr> inovações e mudanças relevantes trazidas pelo recente Decreto de Contratos</vt:lpstr>
      <vt:lpstr> inovações e mudanças relevantes trazidas pelo recente Decreto de Contratos</vt:lpstr>
      <vt:lpstr> inovações e mudanças relevantes trazidas pelo recente Decreto de Contratos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Contratos e a Nova Lei de Licitações</dc:title>
  <dc:creator>Walter Rocha Sarmento Junior</dc:creator>
  <cp:lastModifiedBy>Walter Rocha Sarmento Junior</cp:lastModifiedBy>
  <cp:revision>8</cp:revision>
  <dcterms:created xsi:type="dcterms:W3CDTF">2023-12-22T11:43:45Z</dcterms:created>
  <dcterms:modified xsi:type="dcterms:W3CDTF">2023-12-22T16:22:48Z</dcterms:modified>
</cp:coreProperties>
</file>